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74"/>
  </p:notesMasterIdLst>
  <p:sldIdLst>
    <p:sldId id="772" r:id="rId2"/>
    <p:sldId id="773" r:id="rId3"/>
    <p:sldId id="774" r:id="rId4"/>
    <p:sldId id="775" r:id="rId5"/>
    <p:sldId id="776" r:id="rId6"/>
    <p:sldId id="777" r:id="rId7"/>
    <p:sldId id="778" r:id="rId8"/>
    <p:sldId id="779" r:id="rId9"/>
    <p:sldId id="780" r:id="rId10"/>
    <p:sldId id="781" r:id="rId11"/>
    <p:sldId id="782" r:id="rId12"/>
    <p:sldId id="783" r:id="rId13"/>
    <p:sldId id="784" r:id="rId14"/>
    <p:sldId id="785" r:id="rId15"/>
    <p:sldId id="786" r:id="rId16"/>
    <p:sldId id="842" r:id="rId17"/>
    <p:sldId id="788" r:id="rId18"/>
    <p:sldId id="789" r:id="rId19"/>
    <p:sldId id="790" r:id="rId20"/>
    <p:sldId id="791" r:id="rId21"/>
    <p:sldId id="792" r:id="rId22"/>
    <p:sldId id="793" r:id="rId23"/>
    <p:sldId id="794" r:id="rId24"/>
    <p:sldId id="795" r:id="rId25"/>
    <p:sldId id="796" r:id="rId26"/>
    <p:sldId id="797" r:id="rId27"/>
    <p:sldId id="798" r:id="rId28"/>
    <p:sldId id="799" r:id="rId29"/>
    <p:sldId id="800" r:id="rId30"/>
    <p:sldId id="801" r:id="rId31"/>
    <p:sldId id="802" r:id="rId32"/>
    <p:sldId id="803" r:id="rId33"/>
    <p:sldId id="804" r:id="rId34"/>
    <p:sldId id="805" r:id="rId35"/>
    <p:sldId id="806" r:id="rId36"/>
    <p:sldId id="807" r:id="rId37"/>
    <p:sldId id="808" r:id="rId38"/>
    <p:sldId id="809" r:id="rId39"/>
    <p:sldId id="810" r:id="rId40"/>
    <p:sldId id="811" r:id="rId41"/>
    <p:sldId id="812" r:id="rId42"/>
    <p:sldId id="813" r:id="rId43"/>
    <p:sldId id="814" r:id="rId44"/>
    <p:sldId id="815" r:id="rId45"/>
    <p:sldId id="816" r:id="rId46"/>
    <p:sldId id="817" r:id="rId47"/>
    <p:sldId id="818" r:id="rId48"/>
    <p:sldId id="819" r:id="rId49"/>
    <p:sldId id="820" r:id="rId50"/>
    <p:sldId id="821" r:id="rId51"/>
    <p:sldId id="822" r:id="rId52"/>
    <p:sldId id="823" r:id="rId53"/>
    <p:sldId id="824" r:id="rId54"/>
    <p:sldId id="825" r:id="rId55"/>
    <p:sldId id="826" r:id="rId56"/>
    <p:sldId id="827" r:id="rId57"/>
    <p:sldId id="828" r:id="rId58"/>
    <p:sldId id="829" r:id="rId59"/>
    <p:sldId id="830" r:id="rId60"/>
    <p:sldId id="831" r:id="rId61"/>
    <p:sldId id="832" r:id="rId62"/>
    <p:sldId id="833" r:id="rId63"/>
    <p:sldId id="834" r:id="rId64"/>
    <p:sldId id="835" r:id="rId65"/>
    <p:sldId id="836" r:id="rId66"/>
    <p:sldId id="837" r:id="rId67"/>
    <p:sldId id="838" r:id="rId68"/>
    <p:sldId id="839" r:id="rId69"/>
    <p:sldId id="840" r:id="rId70"/>
    <p:sldId id="841" r:id="rId71"/>
    <p:sldId id="563" r:id="rId72"/>
    <p:sldId id="33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009"/>
    <a:srgbClr val="C04E00"/>
    <a:srgbClr val="001D58"/>
    <a:srgbClr val="571501"/>
    <a:srgbClr val="FF6600"/>
    <a:srgbClr val="D7D8FD"/>
    <a:srgbClr val="CAE8AA"/>
    <a:srgbClr val="808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16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95B87-123C-47A0-8AAA-B163CA3D865A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42940-C35E-4F14-92D1-7B947AF11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84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95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55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59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99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6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75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95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43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24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42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6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86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99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6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07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3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57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84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81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1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9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6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41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3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26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03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52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02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0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54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14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9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77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445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26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49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7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62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0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178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751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649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2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299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512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3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968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05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89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702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287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97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454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8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266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48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283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344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37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10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28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105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77AE5F-2200-4C2B-838A-6DD52EB03FC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1371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57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93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2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42940-C35E-4F14-92D1-7B947AF11D3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0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8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911" y="1449305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83911" y="1396721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83911" y="2976650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3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00" y="6381750"/>
            <a:ext cx="3302000" cy="476251"/>
          </a:xfrm>
        </p:spPr>
        <p:txBody>
          <a:bodyPr/>
          <a:lstStyle>
            <a:lvl1pPr marL="0" algn="r" defTabSz="914400" rtl="0" eaLnBrk="1" latinLnBrk="0" hangingPunct="1">
              <a:defRPr kumimoji="0" lang="en-US" sz="1600" i="1" kern="1200" smtClean="0">
                <a:solidFill>
                  <a:srgbClr val="00B05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0" y="6400800"/>
            <a:ext cx="5283200" cy="457200"/>
          </a:xfrm>
        </p:spPr>
        <p:txBody>
          <a:bodyPr/>
          <a:lstStyle>
            <a:lvl1pPr>
              <a:defRPr sz="1600" i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8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2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9"/>
            <a:ext cx="10363200" cy="1338263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92553" y="2376831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2198" y="2341478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91078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1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1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1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91347" y="4650476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3" name="Rectangle 12"/>
          <p:cNvSpPr/>
          <p:nvPr/>
        </p:nvSpPr>
        <p:spPr>
          <a:xfrm>
            <a:off x="91350" y="4773227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81" y="66677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9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1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Introduction to Stack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EB2F0F4-58EC-4E39-AA52-7B0252CA9F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4.png"/><Relationship Id="rId4" Type="http://schemas.openxmlformats.org/officeDocument/2006/relationships/image" Target="../media/image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2362200"/>
            <a:ext cx="1196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/>
            </a:r>
            <a:br>
              <a:rPr lang="en-US" sz="18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</a:br>
            <a:r>
              <a:rPr lang="en-US" sz="2800" b="1" dirty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/>
            </a:r>
            <a:br>
              <a:rPr lang="en-US" sz="2800" b="1" dirty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</a:br>
            <a:r>
              <a:rPr lang="en-US" sz="44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Branch &amp; Bound Approach</a:t>
            </a:r>
            <a:endParaRPr lang="en-US" sz="4400" dirty="0">
              <a:solidFill>
                <a:srgbClr val="0470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ouble Brace 2"/>
          <p:cNvSpPr/>
          <p:nvPr/>
        </p:nvSpPr>
        <p:spPr>
          <a:xfrm rot="16200000">
            <a:off x="5135840" y="17174"/>
            <a:ext cx="1844120" cy="6838972"/>
          </a:xfrm>
          <a:prstGeom prst="bracePair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609599"/>
            <a:ext cx="56007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5300" y="240267"/>
            <a:ext cx="404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 c and u for node 4 (if x2=1)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9" y="2012895"/>
            <a:ext cx="5505450" cy="2809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5300" y="1556265"/>
            <a:ext cx="404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 c and u for node 5 (if x2=0)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9019" y="4992469"/>
            <a:ext cx="4383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update UB(upper bound) only </a:t>
            </a:r>
          </a:p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new u is less than current upper bound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93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165053"/>
            <a:ext cx="5514975" cy="3114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19800" y="1600200"/>
            <a:ext cx="287521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No change in UB,</a:t>
            </a:r>
          </a:p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Because, u&gt;UB, -22&gt;-32, </a:t>
            </a: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no need to update UB.</a:t>
            </a:r>
          </a:p>
          <a:p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No non-promising node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5645" y="4440813"/>
            <a:ext cx="10368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Need to explore one node from the nodes 4, 5 and 3.</a:t>
            </a: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per LC-BB, the node 4 will be selected for exploration, because it is having least cost as -38 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22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17" y="1032871"/>
            <a:ext cx="5638800" cy="3190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766" y="286433"/>
            <a:ext cx="4733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node 4, two more options, </a:t>
            </a:r>
          </a:p>
          <a:p>
            <a:r>
              <a:rPr lang="en-US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x3 </a:t>
            </a:r>
            <a:r>
              <a:rPr lang="en-US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included (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x3=1</a:t>
            </a:r>
            <a:r>
              <a:rPr lang="en-US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2. 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x3 </a:t>
            </a:r>
            <a:r>
              <a:rPr lang="en-US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excluded (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x3=0)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2086134"/>
            <a:ext cx="404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 c and u for node 6 (if x3=1)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71898" y="3657600"/>
            <a:ext cx="404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 c and u for node 7 (if x3=0)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270" y="2628308"/>
            <a:ext cx="5006907" cy="80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1" y="4234256"/>
            <a:ext cx="5257800" cy="221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4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09599"/>
            <a:ext cx="5591175" cy="47910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83595" y="173190"/>
            <a:ext cx="3409335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There is a change in UB,</a:t>
            </a:r>
          </a:p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Because, u&lt;UB, -38&lt;-32,</a:t>
            </a: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need to update UB as -38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83595" y="1124804"/>
            <a:ext cx="610388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Check for non-promising nodes:</a:t>
            </a:r>
          </a:p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exploration of next node, need to check the bounding condition for the nodes.</a:t>
            </a:r>
          </a:p>
          <a:p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exploration nodes nominees: 3, 5, 6 &amp; 7</a:t>
            </a:r>
          </a:p>
          <a:p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Bounding condition: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c&gt;UB, then the node is </a:t>
            </a:r>
            <a:r>
              <a:rPr lang="en-US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nonpromising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node, so KILL the node, no need of exploring such a node.</a:t>
            </a:r>
          </a:p>
          <a:p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 3: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c&gt;UB, -32&gt;-38, KILL node 3</a:t>
            </a:r>
          </a:p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 5: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c&gt;UB, -36&gt;-38, KILL node 5</a:t>
            </a:r>
          </a:p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Node 6 &amp; 7: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c=UB, both are -38, so no need to kill.</a:t>
            </a:r>
          </a:p>
          <a:p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But, for the node 6, total weight so far, is 12 (2+4+6), </a:t>
            </a:r>
          </a:p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next item is included, total weight 12+9=21 will exceed the bag capacity, 15. So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 6 also will get killed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So, need to explore only node 7 now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435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1000"/>
            <a:ext cx="6229350" cy="5648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752600"/>
            <a:ext cx="4134465" cy="1840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16" y="3886201"/>
            <a:ext cx="504486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41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33400"/>
            <a:ext cx="5291328" cy="31528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50376"/>
            <a:ext cx="5334615" cy="36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99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2362200"/>
            <a:ext cx="1196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/>
            </a:r>
            <a:br>
              <a:rPr lang="en-US" sz="18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</a:br>
            <a:r>
              <a:rPr lang="en-US" sz="2800" b="1" dirty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/>
            </a:r>
            <a:br>
              <a:rPr lang="en-US" sz="2800" b="1" dirty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</a:br>
            <a:r>
              <a:rPr lang="en-US" sz="44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Branch &amp; Bound Approach</a:t>
            </a:r>
            <a:br>
              <a:rPr lang="en-US" sz="44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Travelling Salesman Problem</a:t>
            </a:r>
            <a:endParaRPr lang="en-US" sz="36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525000" y="158739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2942"/>
            <a:ext cx="7761588" cy="62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6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6734" y="291458"/>
            <a:ext cx="8318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828800"/>
            <a:ext cx="3971313" cy="31982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00200"/>
            <a:ext cx="43815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21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693518"/>
            <a:ext cx="1085850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057400"/>
            <a:ext cx="4105275" cy="3495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135" y="1634851"/>
            <a:ext cx="14192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9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6734" y="291458"/>
            <a:ext cx="8318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 &amp; Bound - Introduction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04672" y="1046009"/>
            <a:ext cx="11030909" cy="604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an enhancement of backtracking.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branch &amp; bound design strategy is very similar to </a:t>
            </a:r>
            <a:r>
              <a:rPr lang="en-US" altLang="en-US" sz="2400" dirty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backtracking 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that a state space tree is used to solve the problem.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backtracking uses </a:t>
            </a:r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 first search 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as branch and bound uses </a:t>
            </a:r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breadth first search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Backtracking will find all the feasible solutions where as the branch and bound is used </a:t>
            </a:r>
            <a:r>
              <a:rPr lang="en-US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optimization problem and only for minimization problem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If we need to solve maximization problem, we need to convert it to minimization problem and need to apply branch and bound strategy.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en-US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altLang="en-US" b="1" i="1" u="sng" dirty="0" smtClean="0">
              <a:solidFill>
                <a:srgbClr val="57150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026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57200"/>
            <a:ext cx="4238625" cy="3038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030592"/>
            <a:ext cx="44862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0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541447"/>
            <a:ext cx="4391025" cy="3533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162175"/>
            <a:ext cx="44481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48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4" y="381000"/>
            <a:ext cx="4019550" cy="409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1219200"/>
            <a:ext cx="1466850" cy="120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582" y="3200400"/>
            <a:ext cx="56578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4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30772"/>
            <a:ext cx="4124325" cy="434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702472"/>
            <a:ext cx="39052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93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601716"/>
            <a:ext cx="4200525" cy="3171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2743200"/>
            <a:ext cx="43719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45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09599"/>
            <a:ext cx="42672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04" y="1907956"/>
            <a:ext cx="46101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5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554" y="979188"/>
            <a:ext cx="8134350" cy="13144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64" y="2837522"/>
            <a:ext cx="3462529" cy="360137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828800" y="1981200"/>
            <a:ext cx="2744186" cy="146008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8000" y="1981200"/>
            <a:ext cx="2243329" cy="400050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108" y="2514600"/>
            <a:ext cx="3851796" cy="3780172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5806474" y="1981201"/>
            <a:ext cx="3337526" cy="3875715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46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371600"/>
            <a:ext cx="3905250" cy="409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1828800"/>
            <a:ext cx="63912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78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609599"/>
            <a:ext cx="4133850" cy="4410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92865"/>
            <a:ext cx="41052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93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762000"/>
            <a:ext cx="4505325" cy="3219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590800"/>
            <a:ext cx="4667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1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6734" y="291458"/>
            <a:ext cx="8318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 &amp; Bound - Introduction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04672" y="1046009"/>
            <a:ext cx="1103090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branch &amp; bound algorithm computes a number (</a:t>
            </a:r>
            <a:r>
              <a:rPr lang="en-US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bound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at a node to determine </a:t>
            </a:r>
            <a:r>
              <a:rPr lang="en-US" alt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whether the node is promising or not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bound is not better than the value of the best solution found so far, the node is </a:t>
            </a:r>
            <a:r>
              <a:rPr lang="en-US" altLang="en-US" sz="2400" dirty="0" err="1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nonpromising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Otherwise it is promising.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Once a node is identified as </a:t>
            </a:r>
            <a:r>
              <a:rPr lang="en-US" altLang="en-US" sz="2400" dirty="0" err="1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nonpromising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it will not be explored further for the solution. It means, the node will be killed. </a:t>
            </a:r>
            <a:endParaRPr lang="en-US" altLang="en-US" sz="2400" dirty="0">
              <a:solidFill>
                <a:srgbClr val="001D5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altLang="en-US" b="1" i="1" u="sng" dirty="0" smtClean="0">
              <a:solidFill>
                <a:srgbClr val="57150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621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457200"/>
            <a:ext cx="4352925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6400"/>
            <a:ext cx="42957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47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1000"/>
            <a:ext cx="7972425" cy="1123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21" y="1757363"/>
            <a:ext cx="4038600" cy="4010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170780"/>
            <a:ext cx="64960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34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33400"/>
            <a:ext cx="4133850" cy="4391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2728912"/>
            <a:ext cx="39338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66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733425"/>
            <a:ext cx="4257675" cy="3257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2362200"/>
            <a:ext cx="44862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11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31" y="533400"/>
            <a:ext cx="4171950" cy="3486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80975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34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04800"/>
            <a:ext cx="7791450" cy="117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72" y="1866900"/>
            <a:ext cx="3857625" cy="3952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2438400"/>
            <a:ext cx="61436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95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09599"/>
            <a:ext cx="4010025" cy="436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514600"/>
            <a:ext cx="39147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41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762000"/>
            <a:ext cx="4124325" cy="3276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3" y="2733675"/>
            <a:ext cx="45053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12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57200"/>
            <a:ext cx="4295775" cy="3581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766887"/>
            <a:ext cx="45243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73190"/>
            <a:ext cx="8067675" cy="1171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96" y="1524000"/>
            <a:ext cx="381000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2027412"/>
            <a:ext cx="67722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5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6734" y="291458"/>
            <a:ext cx="8318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 &amp; Bound - Introduction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04672" y="1046009"/>
            <a:ext cx="110309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on the order of next node exploration, BB can be classified as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</a:t>
            </a:r>
            <a:r>
              <a:rPr lang="en-US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FIFO BB 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Queue is used for maintaining the order of nodes to be explored for the next level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2</a:t>
            </a:r>
            <a:r>
              <a:rPr lang="en-US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LIFO BB 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Stack is used for maintaining the order of nodes to be explored for the next level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</a:t>
            </a:r>
            <a:r>
              <a:rPr lang="en-US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Least Cost BB (LC-BB) </a:t>
            </a:r>
            <a:r>
              <a:rPr lang="en-US" altLang="en-US" sz="2400" dirty="0" smtClean="0">
                <a:solidFill>
                  <a:srgbClr val="001D5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Node with LEAST COST will be explored for the next level.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en-US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altLang="en-US" b="1" i="1" u="sng" dirty="0" smtClean="0">
              <a:solidFill>
                <a:srgbClr val="57150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52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43" y="1676400"/>
            <a:ext cx="67341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02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962" y="1452562"/>
            <a:ext cx="66960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1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57200"/>
            <a:ext cx="4000500" cy="4400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438400"/>
            <a:ext cx="37623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45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762000"/>
            <a:ext cx="4267200" cy="340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256" y="2209800"/>
            <a:ext cx="46101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86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533400"/>
            <a:ext cx="4381500" cy="3686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755" y="1714500"/>
            <a:ext cx="48863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71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" y="228600"/>
            <a:ext cx="7924800" cy="1266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72" y="1676400"/>
            <a:ext cx="4086225" cy="3952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1905000"/>
            <a:ext cx="66579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8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62" y="457200"/>
            <a:ext cx="4143375" cy="432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286000"/>
            <a:ext cx="39147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04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14400"/>
            <a:ext cx="4267200" cy="3295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2514600"/>
            <a:ext cx="47910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762000"/>
            <a:ext cx="4419600" cy="377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680013"/>
            <a:ext cx="45624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3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8600"/>
            <a:ext cx="7991475" cy="1352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1" y="1581150"/>
            <a:ext cx="3933825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1827059"/>
            <a:ext cx="67532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7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2362200"/>
            <a:ext cx="119634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/>
            </a:r>
            <a:br>
              <a:rPr lang="en-US" sz="18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</a:br>
            <a:r>
              <a:rPr lang="en-US" sz="2800" b="1" dirty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/>
            </a:r>
            <a:br>
              <a:rPr lang="en-US" sz="2800" b="1" dirty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</a:br>
            <a:r>
              <a:rPr lang="en-US" sz="44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Branch &amp; Bound Approach</a:t>
            </a:r>
            <a:br>
              <a:rPr lang="en-US" sz="4400" b="1" dirty="0" smtClean="0">
                <a:solidFill>
                  <a:srgbClr val="047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</a:br>
            <a:r>
              <a:rPr lang="en-US" sz="4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0/1 Knapsack Problem</a:t>
            </a:r>
            <a:endParaRPr lang="en-US" sz="4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4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06" y="457200"/>
            <a:ext cx="4162425" cy="4391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438400"/>
            <a:ext cx="40100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4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685800"/>
            <a:ext cx="4162425" cy="3038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05037"/>
            <a:ext cx="42576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98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62000"/>
            <a:ext cx="4191000" cy="340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21" y="1702345"/>
            <a:ext cx="46101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08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8600"/>
            <a:ext cx="7877175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600200"/>
            <a:ext cx="3971925" cy="404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871662"/>
            <a:ext cx="64579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29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637" y="1276350"/>
            <a:ext cx="73247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4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714375"/>
            <a:ext cx="67818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98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533400"/>
            <a:ext cx="4229100" cy="4257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607" y="2362200"/>
            <a:ext cx="39147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4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4229100" cy="316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59" y="2557298"/>
            <a:ext cx="44577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91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625365"/>
            <a:ext cx="4381500" cy="3514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13" y="1666875"/>
            <a:ext cx="4772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50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9466"/>
            <a:ext cx="7991475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51" y="1699933"/>
            <a:ext cx="40386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896" y="1359545"/>
            <a:ext cx="66198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4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647700"/>
            <a:ext cx="5895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37" y="630389"/>
            <a:ext cx="4124325" cy="441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927" y="2667000"/>
            <a:ext cx="37433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42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5" y="1143000"/>
            <a:ext cx="44005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8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89" y="304800"/>
            <a:ext cx="8010525" cy="120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01" y="1760483"/>
            <a:ext cx="3981450" cy="4029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1657251"/>
            <a:ext cx="6600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1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637" y="790575"/>
            <a:ext cx="65627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2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12" y="509587"/>
            <a:ext cx="58197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1000"/>
            <a:ext cx="4095750" cy="4438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607" y="2576677"/>
            <a:ext cx="39433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23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441" y="1030243"/>
            <a:ext cx="44862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51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" y="201536"/>
            <a:ext cx="8162925" cy="117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84" y="1447800"/>
            <a:ext cx="3752850" cy="4010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1417583"/>
            <a:ext cx="5423731" cy="52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99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587" y="504825"/>
            <a:ext cx="58388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86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5275"/>
            <a:ext cx="5895975" cy="5915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043" y="3924300"/>
            <a:ext cx="75914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61394"/>
            <a:ext cx="5686425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383" y="2847975"/>
            <a:ext cx="2895600" cy="3590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62" y="2619375"/>
            <a:ext cx="2019300" cy="149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538" y="2570600"/>
            <a:ext cx="2295525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5287" y="4752975"/>
            <a:ext cx="2486025" cy="14573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00988" y="4237971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u&lt;Upper bound, update upper bound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50916" y="4223689"/>
            <a:ext cx="2257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Starting with node 1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3419167" y="2360618"/>
            <a:ext cx="4313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 cost &amp; upper bound for node 1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95072" y="4678477"/>
            <a:ext cx="42501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the problem is maximizing profit </a:t>
            </a:r>
          </a:p>
          <a:p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(maximization problem), it is converted </a:t>
            </a:r>
          </a:p>
          <a:p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minimization problem by </a:t>
            </a:r>
          </a:p>
          <a:p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–</a:t>
            </a:r>
            <a:r>
              <a:rPr lang="en-US" altLang="en-US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values of u and cost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23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3" y="523875"/>
            <a:ext cx="5972175" cy="6143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385" y="5104121"/>
            <a:ext cx="4796145" cy="1100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58" y="3810000"/>
            <a:ext cx="2470345" cy="1989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03" y="1077904"/>
            <a:ext cx="2725500" cy="2257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4959" y="592564"/>
            <a:ext cx="148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Graph </a:t>
            </a:r>
            <a:endParaRPr lang="en-IN" u="sng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77000" y="131506"/>
            <a:ext cx="80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IN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66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4"/>
          <p:cNvSpPr>
            <a:spLocks noGrp="1"/>
          </p:cNvSpPr>
          <p:nvPr>
            <p:ph type="title"/>
          </p:nvPr>
        </p:nvSpPr>
        <p:spPr>
          <a:xfrm>
            <a:off x="304800" y="-84138"/>
            <a:ext cx="9525000" cy="990601"/>
          </a:xfrm>
        </p:spPr>
        <p:txBody>
          <a:bodyPr>
            <a:normAutofit/>
          </a:bodyPr>
          <a:lstStyle/>
          <a:p>
            <a:pPr eaLnBrk="1" fontAlgn="auto" hangingPunct="1">
              <a:buFont typeface="Arial"/>
              <a:buNone/>
              <a:defRPr/>
            </a:pPr>
            <a:r>
              <a:rPr lang="en-US" sz="32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endParaRPr lang="en-US" altLang="en-US" sz="3200" b="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>
          <a:xfrm>
            <a:off x="609600" y="838200"/>
            <a:ext cx="7696200" cy="5673014"/>
          </a:xfrm>
        </p:spPr>
        <p:txBody>
          <a:bodyPr>
            <a:normAutofit/>
          </a:bodyPr>
          <a:lstStyle/>
          <a:p>
            <a:pPr marL="736600" lvl="1" indent="-342900" eaLnBrk="1" fontAlgn="auto" hangingPunct="1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22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Comparisons of followings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Divide &amp; Conquer Vs Dynamic Programming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Dynamic Programming Vs Greedy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Brute-force Vs Backtracking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Backtracking Vs Branch &amp; Bound</a:t>
            </a:r>
          </a:p>
          <a:p>
            <a:pPr marL="714375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22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Problems &amp; Algorithms for the following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TSP – Branch &amp; </a:t>
            </a: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Bound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Optimal BST – Dynamic Programming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4-Queen Problem – Backtracking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0/1 Knapsack Problem – Dynamic Programming 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0/1 Knapsack Problem – </a:t>
            </a: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Branch &amp; Bound 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TSP </a:t>
            </a:r>
            <a:r>
              <a:rPr lang="en-IN" sz="1800" dirty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– Dynamic </a:t>
            </a: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Programming</a:t>
            </a: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String Editing – Dynamic </a:t>
            </a:r>
            <a:r>
              <a:rPr lang="en-IN" sz="1800" dirty="0" smtClean="0">
                <a:solidFill>
                  <a:srgbClr val="1402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Programming</a:t>
            </a:r>
            <a:endParaRPr lang="en-IN" sz="1800" dirty="0">
              <a:solidFill>
                <a:srgbClr val="14029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endParaRPr lang="en-IN" sz="1800" dirty="0" smtClean="0">
              <a:solidFill>
                <a:srgbClr val="14029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1010920" lvl="2" indent="-342900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endParaRPr lang="en-IN" sz="1800" dirty="0" smtClean="0">
              <a:solidFill>
                <a:srgbClr val="14029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1010920" lvl="2" indent="-342900">
              <a:lnSpc>
                <a:spcPct val="150000"/>
              </a:lnSpc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endParaRPr lang="en-IN" sz="1800" dirty="0" smtClean="0">
              <a:solidFill>
                <a:srgbClr val="14029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1010920" lvl="2" indent="-342900">
              <a:lnSpc>
                <a:spcPct val="150000"/>
              </a:lnSpc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endParaRPr lang="en-IN" sz="1800" dirty="0">
              <a:solidFill>
                <a:srgbClr val="14029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988695" lvl="3" indent="-342900">
              <a:lnSpc>
                <a:spcPct val="150000"/>
              </a:lnSpc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endParaRPr lang="en-IN" sz="2200" dirty="0">
              <a:solidFill>
                <a:srgbClr val="14029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1010920" lvl="2" indent="-342900">
              <a:lnSpc>
                <a:spcPct val="150000"/>
              </a:lnSpc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endParaRPr lang="en-IN" sz="1800" dirty="0">
              <a:solidFill>
                <a:srgbClr val="14029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736600" lvl="1" indent="-342900" eaLnBrk="1" fontAlgn="auto" hangingPunct="1">
              <a:lnSpc>
                <a:spcPct val="150000"/>
              </a:lnSpc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endParaRPr lang="en-IN" sz="2200" dirty="0" smtClean="0">
              <a:solidFill>
                <a:srgbClr val="14029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736600" lvl="1" indent="-342900" eaLnBrk="1" fontAlgn="auto" hangingPunct="1">
              <a:lnSpc>
                <a:spcPct val="150000"/>
              </a:lnSpc>
              <a:buClr>
                <a:srgbClr val="003399"/>
              </a:buClr>
              <a:buFont typeface="Wingdings" panose="05000000000000000000" pitchFamily="2" charset="2"/>
              <a:buChar char="ü"/>
              <a:defRPr/>
            </a:pPr>
            <a:endParaRPr lang="en-IN" sz="1800" dirty="0" smtClean="0">
              <a:solidFill>
                <a:srgbClr val="14029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160380" y="241739"/>
            <a:ext cx="1879220" cy="67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38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525000" y="158739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310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53" y="685800"/>
            <a:ext cx="5743575" cy="20669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9872" y="240267"/>
            <a:ext cx="769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 node 1:  2 options – 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x1 included (x1=1) 2. x1 excluded (x1=0)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27" y="3319463"/>
            <a:ext cx="5534025" cy="2133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5053" y="2885587"/>
            <a:ext cx="404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 c and u for node 2 (if x1=1)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307" y="3335229"/>
            <a:ext cx="5562600" cy="2705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19391" y="2885587"/>
            <a:ext cx="404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 c and u for node 3 (if x1=0)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10400" y="5990460"/>
            <a:ext cx="4383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update UB(upper bound) only </a:t>
            </a:r>
          </a:p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new u is less than current upper bound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88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29135" y="173190"/>
            <a:ext cx="2438400" cy="8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Structures &amp; Algorithms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2F0F4-58EC-4E39-AA52-7B0252CA9FE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1000"/>
            <a:ext cx="5124450" cy="1876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6894" y="2301812"/>
            <a:ext cx="28752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Update UB:</a:t>
            </a:r>
          </a:p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change in UB,</a:t>
            </a:r>
          </a:p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Because, u&gt;UB, -22&gt;-32, </a:t>
            </a: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no need to update UB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90" y="3227464"/>
            <a:ext cx="5667375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23621" y="2000071"/>
            <a:ext cx="5869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Choose Least Cost Node and Explore:</a:t>
            </a:r>
            <a:endParaRPr lang="en-US" altLang="en-US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explore one node from the nodes 2 and 3.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per LC-BB, the node 2 will be selected for exploration, because it is having least cost as -38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20077" y="5970664"/>
            <a:ext cx="4733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node 2, two more options, </a:t>
            </a:r>
          </a:p>
          <a:p>
            <a:r>
              <a:rPr lang="en-US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x2 </a:t>
            </a:r>
            <a:r>
              <a:rPr lang="en-US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included (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x2=1</a:t>
            </a:r>
            <a:r>
              <a:rPr lang="en-US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2. 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x2 </a:t>
            </a:r>
            <a:r>
              <a:rPr lang="en-US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excluded (</a:t>
            </a:r>
            <a:r>
              <a:rPr lang="en-US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x2=0)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158" y="3479019"/>
            <a:ext cx="55389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Check and Kill Non-Promising Nodes</a:t>
            </a:r>
            <a:endParaRPr lang="en-US" altLang="en-US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updating UB, need to check for </a:t>
            </a:r>
          </a:p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non-promising node exist. </a:t>
            </a:r>
            <a:endParaRPr lang="en-US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exist, need to kill the node.</a:t>
            </a:r>
          </a:p>
          <a:p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cost (c) of a node is greater than UB, that node is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said </a:t>
            </a: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be non-promising node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Kill that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node. i.e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., No use in exploring that node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this stage, there is no non-promising node among 2 and 3.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5463" y="2363050"/>
            <a:ext cx="1156087" cy="4616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&lt; UB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47837" y="3503945"/>
            <a:ext cx="1156087" cy="4616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&gt; UB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908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3413</TotalTime>
  <Words>1380</Words>
  <Application>Microsoft Office PowerPoint</Application>
  <PresentationFormat>Widescreen</PresentationFormat>
  <Paragraphs>306</Paragraphs>
  <Slides>72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Cambria Math</vt:lpstr>
      <vt:lpstr>Franklin Gothic Book</vt:lpstr>
      <vt:lpstr>Palatino Linotype</vt:lpstr>
      <vt:lpstr>Perpetua</vt:lpstr>
      <vt:lpstr>Tahoma</vt:lpstr>
      <vt:lpstr>Times New Roman</vt:lpstr>
      <vt:lpstr>Wingdings</vt:lpstr>
      <vt:lpstr>Wingdings 2</vt:lpstr>
      <vt:lpstr>Equity</vt:lpstr>
      <vt:lpstr>  Branch &amp; Bound Approach</vt:lpstr>
      <vt:lpstr>PowerPoint Presentation</vt:lpstr>
      <vt:lpstr>PowerPoint Presentation</vt:lpstr>
      <vt:lpstr>PowerPoint Presentation</vt:lpstr>
      <vt:lpstr>  Branch &amp; Bound Approach 0/1 Knapsack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Branch &amp; Bound Approach Travelling Salesman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ADT</dc:title>
  <dc:creator>Admin</dc:creator>
  <cp:lastModifiedBy>Srinivasan Balakrishnan</cp:lastModifiedBy>
  <cp:revision>411</cp:revision>
  <dcterms:created xsi:type="dcterms:W3CDTF">2019-07-08T09:48:30Z</dcterms:created>
  <dcterms:modified xsi:type="dcterms:W3CDTF">2024-04-02T06:36:50Z</dcterms:modified>
</cp:coreProperties>
</file>